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1" r:id="rId5"/>
  </p:sldMasterIdLst>
  <p:notesMasterIdLst>
    <p:notesMasterId r:id="rId22"/>
  </p:notesMasterIdLst>
  <p:sldIdLst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78" d="100"/>
          <a:sy n="78" d="100"/>
        </p:scale>
        <p:origin x="116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41EE0-3235-44C8-B3EB-0D3471101A4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1978E-2E08-431F-9BF1-79D96FE3A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0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altLang="en-US" smtClean="0"/>
              <a:t>ДЕТСКА ГРАДИНА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C0958C-D505-4226-8211-D406CEE6E4AE}" type="slidenum">
              <a:rPr kumimoji="0" lang="bg-B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bg-BG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3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2394-6561-4C6A-9F20-9093C875CB4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22977905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48A09-88A5-4EC7-8425-F8EA776F9D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6683383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316DF-82F3-4134-B742-2C14731BF2B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07181883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D91BC-23C0-4CC1-BFAA-6B2ED6EB06B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866085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0C6E-A022-4C20-BA69-E11E4C37E98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61801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7A1C7-75C6-4C19-AE70-9C9F987D74F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095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523F-8865-4161-B0FB-BD27FC010A7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3572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369EF-84E6-439D-894D-C3DA6886DD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6852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A7CA-84BF-4A89-A0B0-74245C3698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91268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B8F42-6D57-4AB9-861F-4CCD5EB59A2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937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10AAD-157E-46BE-9C6A-80C158D8ACC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4181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81A1-7011-4633-9B98-4EA300E7F5A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69242723"/>
      </p:ext>
    </p:extLst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998-B092-4B12-905B-599ABBA4D5A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5314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CB809-D011-48DD-9E49-C583C41C8C7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26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FD8EC-C776-4119-9B3D-2EE36E19966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1832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8F11E-D5D5-4883-AA15-5590387E651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83610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098F6-A377-4322-97A6-CACE45C78D7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17447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DF5F-C06B-40E9-A502-041E9EB0F4B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3929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EC20F-5D1D-4533-84C8-7D0CDCEC280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1506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32BF-2967-4934-8693-839B043D3F0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2256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0EC58-8316-4ECC-A8E3-6A5578AF6BD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9367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02C38-B66E-42DB-B65B-56B8916F13E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437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08120-67C9-4CEC-A2A2-72A2DF36C75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07789180"/>
      </p:ext>
    </p:extLst>
  </p:cSld>
  <p:clrMapOvr>
    <a:masterClrMapping/>
  </p:clrMapOvr>
  <p:transition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4A877-0584-4517-B00E-4C8516BD4F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2380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8739-E637-4E4B-B248-1E965950D19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72119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9990E-41DA-47B4-BC86-B46577B72A8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10743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959D-FF68-4557-8E54-17A4440C3AD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87957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5454C-8D99-4E3E-97DF-064D398D4FE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63202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5B1B3-AE70-4CB4-AE3C-9055961F01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074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63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0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1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283F-FE9C-4F94-AE05-61ECD4E9D33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93729964"/>
      </p:ext>
    </p:extLst>
  </p:cSld>
  <p:clrMapOvr>
    <a:masterClrMapping/>
  </p:clrMapOvr>
  <p:transition spd="slow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27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1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20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78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1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1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A008B-B55D-45B8-A295-D6F9CA17119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692545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9BC10-3390-4CF5-A70D-FC0C3AB4B48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75474799"/>
      </p:ext>
    </p:extLst>
  </p:cSld>
  <p:clrMapOvr>
    <a:masterClrMapping/>
  </p:clrMapOvr>
  <p:transition spd="slow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03B86-8474-481C-8D97-434C330E579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17827878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32FA-FD1A-47E6-A1AB-F1AE02CFBB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590200"/>
      </p:ext>
    </p:extLst>
  </p:cSld>
  <p:clrMapOvr>
    <a:masterClrMapping/>
  </p:clrMapOvr>
  <p:transition spd="slow">
    <p:circl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FC02E-A0E2-4731-B238-7CC9D08FFD0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85084140"/>
      </p:ext>
    </p:extLst>
  </p:cSld>
  <p:clrMapOvr>
    <a:masterClrMapping/>
  </p:clrMapOvr>
  <p:transition spd="slow"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BEC-2976-4F0C-A7CC-F74753DC6DC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99771281"/>
      </p:ext>
    </p:extLst>
  </p:cSld>
  <p:clrMapOvr>
    <a:masterClrMapping/>
  </p:clrMapOvr>
  <p:transition spd="slow"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076A1-049F-402D-8AC1-40E1DE5CF7E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2867383"/>
      </p:ext>
    </p:extLst>
  </p:cSld>
  <p:clrMapOvr>
    <a:masterClrMapping/>
  </p:clrMapOvr>
  <p:transition spd="slow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75D2-E0F8-462A-80C7-6EAE08B6D1A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4544031"/>
      </p:ext>
    </p:extLst>
  </p:cSld>
  <p:clrMapOvr>
    <a:masterClrMapping/>
  </p:clrMapOvr>
  <p:transition spd="slow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03E9-525E-49B8-B625-CA680811852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84663636"/>
      </p:ext>
    </p:extLst>
  </p:cSld>
  <p:clrMapOvr>
    <a:masterClrMapping/>
  </p:clrMapOvr>
  <p:transition spd="slow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CBB4F-593C-4626-88DB-0674151614C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93698845"/>
      </p:ext>
    </p:extLst>
  </p:cSld>
  <p:clrMapOvr>
    <a:masterClrMapping/>
  </p:clrMapOvr>
  <p:transition spd="slow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1A8CA-14CE-4642-AF04-7E7E84C45F1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3121631"/>
      </p:ext>
    </p:extLst>
  </p:cSld>
  <p:clrMapOvr>
    <a:masterClrMapping/>
  </p:clrMapOvr>
  <p:transition spd="slow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0AAD1-3F35-4B5B-8F86-23BC5E4DDD4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4755035"/>
      </p:ext>
    </p:extLst>
  </p:cSld>
  <p:clrMapOvr>
    <a:masterClrMapping/>
  </p:clrMapOvr>
  <p:transition spd="slow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831AC-8599-43C0-9521-0DC6EAD7FEA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00433936"/>
      </p:ext>
    </p:extLst>
  </p:cSld>
  <p:clrMapOvr>
    <a:masterClrMapping/>
  </p:clrMapOvr>
  <p:transition spd="slow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0B71-DF20-451A-A430-22E9EECA4C0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18482747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E0F0-47DD-4A81-9D44-CBB2ED42966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66125771"/>
      </p:ext>
    </p:extLst>
  </p:cSld>
  <p:clrMapOvr>
    <a:masterClrMapping/>
  </p:clrMapOvr>
  <p:transition spd="slow">
    <p:circl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AD25-B165-45BE-A176-D93E7BD6D34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423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0D36-0496-4082-AF1A-FEE4B86F93C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3060621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CDDC6-9FD5-40E4-9DF6-E4157EEBD53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0461291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B36B0-70C1-44D9-BD5E-44ACD18779F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9072960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D3EDC1A-8B70-4362-91FF-96E2908DFF3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6289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8D8F9DA-086C-4C7D-BFCD-1C60E0BCB4A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6994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9386699-3609-4634-B36B-33EEE736BBE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657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F79B-1B28-4E6E-A1A1-A43654B65E1E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7A37-ED6F-485B-B692-E1D5559C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1A867E6-DF25-43A8-8B69-532B41A37AB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673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odz1_pl@abv.b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eg"/><Relationship Id="rId3" Type="http://schemas.openxmlformats.org/officeDocument/2006/relationships/image" Target="../media/image8.png"/><Relationship Id="rId7" Type="http://schemas.openxmlformats.org/officeDocument/2006/relationships/image" Target="../media/image37.jpg"/><Relationship Id="rId12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11.jpeg"/><Relationship Id="rId10" Type="http://schemas.openxmlformats.org/officeDocument/2006/relationships/image" Target="../media/image40.jpg"/><Relationship Id="rId4" Type="http://schemas.openxmlformats.org/officeDocument/2006/relationships/image" Target="../media/image10.jpeg"/><Relationship Id="rId9" Type="http://schemas.openxmlformats.org/officeDocument/2006/relationships/image" Target="../media/image39.jp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6.pn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11" Type="http://schemas.openxmlformats.org/officeDocument/2006/relationships/image" Target="../media/image70.jpeg"/><Relationship Id="rId5" Type="http://schemas.openxmlformats.org/officeDocument/2006/relationships/image" Target="../media/image8.png"/><Relationship Id="rId10" Type="http://schemas.openxmlformats.org/officeDocument/2006/relationships/image" Target="../media/image69.jpeg"/><Relationship Id="rId4" Type="http://schemas.openxmlformats.org/officeDocument/2006/relationships/image" Target="../media/image10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66" y="0"/>
            <a:ext cx="935990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2051050" y="4962525"/>
            <a:ext cx="70929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331913" y="447675"/>
            <a:ext cx="6630987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en-US" sz="5400" b="1" i="0" u="none" strike="noStrike" kern="1200" cap="none" spc="0" normalizeH="0" baseline="0" noProof="0" smtClean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74" y="1279218"/>
            <a:ext cx="6005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Текстово поле 3"/>
          <p:cNvSpPr txBox="1">
            <a:spLocks noChangeArrowheads="1"/>
          </p:cNvSpPr>
          <p:nvPr/>
        </p:nvSpPr>
        <p:spPr bwMode="auto">
          <a:xfrm>
            <a:off x="1732317" y="774033"/>
            <a:ext cx="5254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ДЕТСКА ГРАДИНА</a:t>
            </a:r>
          </a:p>
        </p:txBody>
      </p:sp>
      <p:sp>
        <p:nvSpPr>
          <p:cNvPr id="4103" name="Текстово поле 5"/>
          <p:cNvSpPr txBox="1">
            <a:spLocks noChangeArrowheads="1"/>
          </p:cNvSpPr>
          <p:nvPr/>
        </p:nvSpPr>
        <p:spPr bwMode="auto">
          <a:xfrm>
            <a:off x="2346325" y="1891443"/>
            <a:ext cx="46021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гр. Плевен </a:t>
            </a:r>
            <a:r>
              <a:rPr kumimoji="0" lang="bg-BG" altLang="bg-BG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ул</a:t>
            </a:r>
            <a:r>
              <a:rPr kumimoji="0" lang="bg-BG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</a:t>
            </a:r>
            <a:r>
              <a:rPr kumimoji="0" lang="bg-BG" altLang="bg-BG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Лозенка</a:t>
            </a:r>
            <a:r>
              <a:rPr kumimoji="0" lang="bg-BG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62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5"/>
              </a:rPr>
              <a:t>odz1_pl@abv.bg</a:t>
            </a:r>
            <a:r>
              <a:rPr kumimoji="0" lang="en-US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dg - </a:t>
            </a:r>
            <a:r>
              <a:rPr kumimoji="0" lang="en-US" altLang="bg-BG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slaveiche</a:t>
            </a:r>
            <a:r>
              <a:rPr kumimoji="0" lang="en-US" alt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04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pleven.kidbg.info</a:t>
            </a:r>
            <a:endParaRPr kumimoji="0" lang="bg-BG" altLang="bg-BG" sz="1800" b="0" i="0" u="none" strike="noStrike" kern="1200" cap="none" spc="0" normalizeH="0" baseline="0" noProof="0" dirty="0" smtClean="0">
              <a:ln>
                <a:noFill/>
              </a:ln>
              <a:solidFill>
                <a:srgbClr val="EA04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104" name="Картина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4625"/>
            <a:ext cx="14605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482725" y="3397250"/>
            <a:ext cx="8229600" cy="3451225"/>
          </a:xfrm>
        </p:spPr>
        <p:txBody>
          <a:bodyPr/>
          <a:lstStyle/>
          <a:p>
            <a:pPr algn="r">
              <a:defRPr/>
            </a:pPr>
            <a:endParaRPr lang="bg-BG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 algn="r">
              <a:buFontTx/>
              <a:buNone/>
              <a:defRPr/>
            </a:pPr>
            <a:endParaRPr lang="bg-BG" dirty="0"/>
          </a:p>
        </p:txBody>
      </p:sp>
      <p:sp>
        <p:nvSpPr>
          <p:cNvPr id="4106" name="Текстово поле 9"/>
          <p:cNvSpPr txBox="1">
            <a:spLocks noGrp="1" noChangeArrowheads="1"/>
          </p:cNvSpPr>
          <p:nvPr>
            <p:ph sz="quarter" idx="4294967295"/>
          </p:nvPr>
        </p:nvSpPr>
        <p:spPr bwMode="auto">
          <a:xfrm>
            <a:off x="261143" y="2770436"/>
            <a:ext cx="8469312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bg-BG" altLang="en-US" b="1" i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вътрешни творчески проекти по групите през учебна 2020-2021 година.</a:t>
            </a:r>
            <a:endParaRPr lang="bg-BG" altLang="bg-BG" u="sng" dirty="0" smtClean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Текстово поле 15"/>
          <p:cNvSpPr txBox="1"/>
          <p:nvPr/>
        </p:nvSpPr>
        <p:spPr>
          <a:xfrm>
            <a:off x="3265488" y="3071813"/>
            <a:ext cx="5216525" cy="738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49" name="Rectangle 4"/>
          <p:cNvSpPr txBox="1">
            <a:spLocks noChangeArrowheads="1"/>
          </p:cNvSpPr>
          <p:nvPr/>
        </p:nvSpPr>
        <p:spPr bwMode="auto">
          <a:xfrm rot="10800000" flipV="1">
            <a:off x="5827713" y="2357438"/>
            <a:ext cx="2644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     </a:t>
            </a:r>
            <a:r>
              <a:rPr kumimoji="0" lang="bg-BG" altLang="bg-BG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           </a:t>
            </a:r>
            <a:endParaRPr kumimoji="0" lang="bg-BG" altLang="bg-BG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4109" name="Текстово поле 3"/>
          <p:cNvSpPr txBox="1">
            <a:spLocks noChangeArrowheads="1"/>
          </p:cNvSpPr>
          <p:nvPr/>
        </p:nvSpPr>
        <p:spPr bwMode="auto">
          <a:xfrm>
            <a:off x="1441450" y="4643438"/>
            <a:ext cx="55546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</a:t>
            </a:r>
            <a:endParaRPr kumimoji="0" lang="bg-BG" altLang="bg-BG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039308" y="-131251"/>
            <a:ext cx="2160240" cy="158417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72" y="3539780"/>
            <a:ext cx="7535018" cy="37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25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72392" y="1103756"/>
            <a:ext cx="1134126" cy="1188132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13316" name="Текстово поле 3"/>
          <p:cNvSpPr txBox="1">
            <a:spLocks noChangeArrowheads="1"/>
          </p:cNvSpPr>
          <p:nvPr/>
        </p:nvSpPr>
        <p:spPr bwMode="auto">
          <a:xfrm>
            <a:off x="1886507" y="1333282"/>
            <a:ext cx="592627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ts val="506"/>
              </a:spcBef>
            </a:pP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МОИТЕ </a:t>
            </a:r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ПРАЗНИЦИ В </a:t>
            </a:r>
            <a:endParaRPr lang="en-US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defTabSz="685800">
              <a:spcBef>
                <a:spcPts val="506"/>
              </a:spcBef>
            </a:pP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ДЕТСКАТА ГРАДИНА-1 ЮНИ</a:t>
            </a:r>
            <a:endParaRPr lang="bg-BG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defTabSz="685800">
              <a:spcBef>
                <a:spcPts val="431"/>
              </a:spcBef>
            </a:pPr>
            <a:endParaRPr lang="bg-BG" altLang="en-U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19982" y="4802206"/>
            <a:ext cx="1034257" cy="12027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</p:pic>
      <p:pic>
        <p:nvPicPr>
          <p:cNvPr id="13318" name="Picture 11" descr="C:\Users\DELL\Pictures\Pictur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" y="4852811"/>
            <a:ext cx="1240233" cy="12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Картина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71" y="950343"/>
            <a:ext cx="375404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8" y="1103756"/>
            <a:ext cx="2440671" cy="202368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8" y="3307966"/>
            <a:ext cx="2194741" cy="164605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64" y="2352995"/>
            <a:ext cx="2376983" cy="187080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30" y="2251734"/>
            <a:ext cx="2288873" cy="171665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88" y="4106083"/>
            <a:ext cx="2415654" cy="181174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60" y="4402767"/>
            <a:ext cx="1936529" cy="145239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29" y="4483563"/>
            <a:ext cx="1828800" cy="1371600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08" y="2626942"/>
            <a:ext cx="1563194" cy="15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82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bg-BG" altLang="en-US" sz="2800" b="1" smtClean="0">
                <a:solidFill>
                  <a:srgbClr val="FF0000"/>
                </a:solidFill>
              </a:rPr>
              <a:t>Карнавал на плодовете и зеленчуците с изработени от семействата костюми – 04.02.2021г.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62" y="4029869"/>
            <a:ext cx="3786187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43000"/>
            <a:ext cx="39243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60677"/>
            <a:ext cx="3805237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" y="4086225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638" y="5831314"/>
            <a:ext cx="2396797" cy="107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3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04248" y="93724"/>
            <a:ext cx="2160240" cy="1679091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27651" name="Текстово поле 1"/>
          <p:cNvSpPr txBox="1">
            <a:spLocks noChangeArrowheads="1"/>
          </p:cNvSpPr>
          <p:nvPr/>
        </p:nvSpPr>
        <p:spPr bwMode="auto">
          <a:xfrm>
            <a:off x="0" y="-190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РАБОТИЛНИЦИ С РОДИТЕЛИ: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Практикум „Творим заедно“        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050" y="-19050"/>
            <a:ext cx="2092325" cy="179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/>
          <a:stretch>
            <a:fillRect/>
          </a:stretch>
        </p:blipFill>
        <p:spPr bwMode="auto">
          <a:xfrm>
            <a:off x="2130425" y="933450"/>
            <a:ext cx="472281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Картина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21304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Картина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8813"/>
            <a:ext cx="246538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Картина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1838325"/>
            <a:ext cx="22717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Картина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5034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287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лавие 1"/>
          <p:cNvSpPr>
            <a:spLocks noGrp="1"/>
          </p:cNvSpPr>
          <p:nvPr>
            <p:ph type="title"/>
          </p:nvPr>
        </p:nvSpPr>
        <p:spPr>
          <a:xfrm>
            <a:off x="2732089" y="350206"/>
            <a:ext cx="4659312" cy="1054732"/>
          </a:xfrm>
        </p:spPr>
        <p:txBody>
          <a:bodyPr/>
          <a:lstStyle/>
          <a:p>
            <a:r>
              <a:rPr lang="bg-BG" altLang="en-US" sz="1800" b="1" dirty="0" smtClean="0">
                <a:solidFill>
                  <a:srgbClr val="FF0000"/>
                </a:solidFill>
              </a:rPr>
              <a:t>Открита ситуация „Цветята и растенията в моята градина“ – 21.04.2021г.</a:t>
            </a:r>
            <a:endParaRPr lang="en-US" altLang="en-US" sz="1800" b="1" dirty="0" smtClean="0">
              <a:solidFill>
                <a:srgbClr val="FF0000"/>
              </a:solidFill>
            </a:endParaRPr>
          </a:p>
        </p:txBody>
      </p:sp>
      <p:pic>
        <p:nvPicPr>
          <p:cNvPr id="19459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79375"/>
            <a:ext cx="26670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076700"/>
            <a:ext cx="20859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4221163"/>
            <a:ext cx="19780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687513"/>
            <a:ext cx="1970088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4275138"/>
            <a:ext cx="18954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620838"/>
            <a:ext cx="19240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Картина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4283075"/>
            <a:ext cx="17526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Картина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516063"/>
            <a:ext cx="20304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Картина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439863"/>
            <a:ext cx="20859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9701" y="412118"/>
            <a:ext cx="239593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9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582"/>
            <a:ext cx="9144000" cy="51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авоъгълник 1"/>
          <p:cNvSpPr>
            <a:spLocks noChangeArrowheads="1"/>
          </p:cNvSpPr>
          <p:nvPr/>
        </p:nvSpPr>
        <p:spPr bwMode="auto">
          <a:xfrm>
            <a:off x="2655277" y="1430457"/>
            <a:ext cx="5357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С вода и сапун</a:t>
            </a:r>
          </a:p>
          <a:p>
            <a:pPr algn="ctr" defTabSz="685800"/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ОПС съвместно с мед.</a:t>
            </a: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bg-BG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сестра</a:t>
            </a:r>
          </a:p>
          <a:p>
            <a:pPr algn="ctr" defTabSz="685800"/>
            <a:endParaRPr lang="bg-BG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35" y="1066399"/>
            <a:ext cx="3754040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2643" y="4411468"/>
            <a:ext cx="1796155" cy="147639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806524" flipH="1">
            <a:off x="7531979" y="1047662"/>
            <a:ext cx="1134126" cy="1188132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0247" name="Picture 11" descr="C:\Users\DELL\Pictures\Pictur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84" y="4599845"/>
            <a:ext cx="1356743" cy="137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6" y="1066399"/>
            <a:ext cx="2695433" cy="2021575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5721" y="4321264"/>
            <a:ext cx="1855254" cy="1391441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03" y="2205170"/>
            <a:ext cx="2721742" cy="2041307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" y="3264569"/>
            <a:ext cx="3289110" cy="2466833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25" y="2213158"/>
            <a:ext cx="2440439" cy="18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Текстово поле 1"/>
          <p:cNvSpPr txBox="1">
            <a:spLocks noChangeArrowheads="1"/>
          </p:cNvSpPr>
          <p:nvPr/>
        </p:nvSpPr>
        <p:spPr bwMode="auto">
          <a:xfrm>
            <a:off x="339725" y="-19050"/>
            <a:ext cx="76882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РАБОТА С ИНСТИТУЦИИ: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 Исторически музей/ Архив – гр. Плевен        </a:t>
            </a:r>
          </a:p>
        </p:txBody>
      </p:sp>
      <p:pic>
        <p:nvPicPr>
          <p:cNvPr id="30723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38512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572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0599"/>
          <a:stretch>
            <a:fillRect/>
          </a:stretch>
        </p:blipFill>
        <p:spPr bwMode="auto">
          <a:xfrm>
            <a:off x="4572000" y="4194175"/>
            <a:ext cx="4572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9052"/>
          <a:stretch>
            <a:fillRect/>
          </a:stretch>
        </p:blipFill>
        <p:spPr bwMode="auto">
          <a:xfrm>
            <a:off x="6372225" y="1009650"/>
            <a:ext cx="27717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843338" y="1009650"/>
            <a:ext cx="25288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2260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авоъгълник 1"/>
          <p:cNvSpPr>
            <a:spLocks noChangeArrowheads="1"/>
          </p:cNvSpPr>
          <p:nvPr/>
        </p:nvSpPr>
        <p:spPr bwMode="auto">
          <a:xfrm>
            <a:off x="250824" y="188913"/>
            <a:ext cx="8512175" cy="39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приключване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работата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вътрешните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стигнахме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следните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изводи: 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съдействат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професионалните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компетенции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педагозите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въпросите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здравно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образование.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Проектите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имат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значение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откритост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дейността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заведение;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образователния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подпомогна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разширяване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сътрудничеството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 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градина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въпросите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здравното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образование.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Утвърждават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 в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нови тенденции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виждания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развитие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образователната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институция чрез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партньорство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родителската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общност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неправителствени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организации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образователната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услуга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Разнообразява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 режима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се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уменията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обогатяват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възможностите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градивна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ценностна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ориентация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гаранция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изграждането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личности.</a:t>
            </a:r>
          </a:p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ru-RU" altLang="en-US" sz="16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6913562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39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авоъгълник 1"/>
          <p:cNvSpPr>
            <a:spLocks noChangeArrowheads="1"/>
          </p:cNvSpPr>
          <p:nvPr/>
        </p:nvSpPr>
        <p:spPr bwMode="auto">
          <a:xfrm>
            <a:off x="539750" y="404813"/>
            <a:ext cx="6318250" cy="27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 учебна 2020/2021г. Всички групи в ДГ „Славейче гр. Плевен работиха по вътрешни творчески проекти. 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Яслена</a:t>
            </a: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група „</a:t>
            </a:r>
            <a:r>
              <a:rPr kumimoji="0" lang="bg-BG" alt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Гъбка</a:t>
            </a:r>
            <a:r>
              <a:rPr lang="bg-BG" altLang="en-US" sz="1600" b="1" i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 -  „Здрави и весели деца“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600" b="1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 „</a:t>
            </a:r>
            <a:r>
              <a:rPr kumimoji="0" lang="bg-BG" altLang="en-US" sz="1600" b="1" i="1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Смехорани</a:t>
            </a:r>
            <a:r>
              <a:rPr kumimoji="0" lang="bg-BG" altLang="en-US" sz="1600" b="1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– „Да бъдем здрави“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bg-BG" altLang="en-US" sz="1600" b="1" i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 „Дъга“ – „Здрави деца-силни тела“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600" b="1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 „Мечо Пух“ – „Моето добро семейство“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bg-BG" altLang="en-US" sz="1600" b="1" i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 „Слънце“ – „Моето семейство, моята родина“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83645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авоъгълник 1"/>
          <p:cNvSpPr>
            <a:spLocks noChangeArrowheads="1"/>
          </p:cNvSpPr>
          <p:nvPr/>
        </p:nvSpPr>
        <p:spPr bwMode="auto">
          <a:xfrm>
            <a:off x="0" y="404813"/>
            <a:ext cx="9144000" cy="39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Целите, </a:t>
            </a: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която си поставихме в началото на работата по проекта беше следната: </a:t>
            </a:r>
            <a:r>
              <a:rPr kumimoji="0" lang="bg-BG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формиране на представи и отношение за здравословен начин на живот; стимулиране на детския интерес към здравословната храна чрез участие в разнообразни учебни и творчески дейности; мотивиране на родителите за подкрепата им в семейството; п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риобщаване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дейността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детската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bg-BG" alt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градина,у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важение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всяко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духа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образование,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учебно-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възпитателния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чрез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условия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Утвърждаване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потребности от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социални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контакти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опознаване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разбиране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света. 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общуване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постепенно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навлизане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общочовешките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ценности в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детския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свят.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Опознаване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най-близките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светоусещане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общности- семейство,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градина, училище,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приятелски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кръг.Възпитаване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чувство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принадлежност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съпричастност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приятелство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Формиране</a:t>
            </a:r>
            <a:r>
              <a:rPr lang="ru-RU" altLang="en-US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първоначални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умения у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разбиране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взаимозависимостите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хармонията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които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подчинен </a:t>
            </a:r>
            <a:r>
              <a:rPr lang="ru-RU" alt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светът</a:t>
            </a:r>
            <a:r>
              <a:rPr lang="ru-RU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bg-BG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836453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58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авоъгълник 1"/>
          <p:cNvSpPr>
            <a:spLocks noChangeArrowheads="1"/>
          </p:cNvSpPr>
          <p:nvPr/>
        </p:nvSpPr>
        <p:spPr bwMode="auto">
          <a:xfrm>
            <a:off x="0" y="404813"/>
            <a:ext cx="9144000" cy="365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Чрез реализиране на всички заложени по проектите дейности, бяха постигнати заложените</a:t>
            </a:r>
            <a:r>
              <a:rPr kumimoji="0" lang="bg-BG" altLang="en-US" sz="1600" b="1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всяка група очаквани резултати. Бяха обхванати заложените по проектите целеви групи, а именно: 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Децата </a:t>
            </a: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всички групи в ДГ „Славейче“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Родителите на децата </a:t>
            </a: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всички групи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Педагозите </a:t>
            </a: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всички групи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Мед. сестри от здравния кабинет при  ДГ „Славейче“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"/>
              <a:defRPr/>
            </a:pP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Институции: </a:t>
            </a: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Читалище Съгласие“- гр. Плевен; Читалище </a:t>
            </a: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„Извор“ -  гр. Плевен </a:t>
            </a:r>
            <a:r>
              <a:rPr lang="bg-BG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Исторически  </a:t>
            </a:r>
            <a:r>
              <a:rPr lang="bg-BG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– гр. Плевен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836453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91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авоъгълник 1"/>
          <p:cNvSpPr>
            <a:spLocks noChangeArrowheads="1"/>
          </p:cNvSpPr>
          <p:nvPr/>
        </p:nvSpPr>
        <p:spPr bwMode="auto">
          <a:xfrm>
            <a:off x="539750" y="692150"/>
            <a:ext cx="631825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Приложеният по-долу снимков материал показва работата по проекта в </a:t>
            </a:r>
            <a:r>
              <a:rPr kumimoji="0" lang="bg-BG" alt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kumimoji="0" lang="bg-BG" alt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Работа в Ателиета, Открити педагогически ситуации, Празници, Развлечения, Работилници с родителите / поради епидемиологичната обстановка са провеждани дистанционно с родителите/, „Ден на отворените врати“ /също провеждани дистанционно.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40832"/>
            <a:ext cx="7866025" cy="389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29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Картина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646003" y="1026319"/>
            <a:ext cx="1134126" cy="1188132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4100" name="Picture 5" descr="5426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0" y="1026319"/>
            <a:ext cx="3964781" cy="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Текстово поле 4"/>
          <p:cNvSpPr txBox="1">
            <a:spLocks noChangeArrowheads="1"/>
          </p:cNvSpPr>
          <p:nvPr/>
        </p:nvSpPr>
        <p:spPr bwMode="auto">
          <a:xfrm>
            <a:off x="2793206" y="1434704"/>
            <a:ext cx="4929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bg-BG" alt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Участия на детето в допълнително ателие “Малките артисти”</a:t>
            </a: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4313" y="4624388"/>
            <a:ext cx="1970485" cy="127396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</p:pic>
      <p:pic>
        <p:nvPicPr>
          <p:cNvPr id="4103" name="Picture 11" descr="C:\Users\DELL\Pictures\Pictur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4724401"/>
            <a:ext cx="1252538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Картина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4" y="1132285"/>
            <a:ext cx="2351484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Картина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1" y="2955132"/>
            <a:ext cx="2359819" cy="17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Картина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44" y="2256235"/>
            <a:ext cx="2088356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Картина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16" y="2244328"/>
            <a:ext cx="2099072" cy="15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Картина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03" y="2264569"/>
            <a:ext cx="2100263" cy="15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Картина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41" y="3937397"/>
            <a:ext cx="2615803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Картина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10" y="3937397"/>
            <a:ext cx="2615803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8158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>
          <a:xfrm>
            <a:off x="395288" y="0"/>
            <a:ext cx="8147050" cy="777875"/>
          </a:xfrm>
        </p:spPr>
        <p:txBody>
          <a:bodyPr/>
          <a:lstStyle/>
          <a:p>
            <a:r>
              <a:rPr lang="bg-BG" altLang="en-US" sz="2800" b="1" dirty="0" smtClean="0">
                <a:solidFill>
                  <a:srgbClr val="FF0000"/>
                </a:solidFill>
              </a:rPr>
              <a:t>Развлечение на т: „На гости при чичо Доктор“ – 28.10.2020г</a:t>
            </a:r>
            <a:r>
              <a:rPr lang="bg-BG" altLang="en-US" sz="2800" b="1" dirty="0" smtClean="0">
                <a:solidFill>
                  <a:srgbClr val="FF0000"/>
                </a:solidFill>
              </a:rPr>
              <a:t>.</a:t>
            </a:r>
            <a:endParaRPr lang="bg-BG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777875"/>
            <a:ext cx="341947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50822">
            <a:off x="6291263" y="742950"/>
            <a:ext cx="21780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917825"/>
            <a:ext cx="2916237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2700338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802063"/>
            <a:ext cx="2265363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263" y="1244747"/>
            <a:ext cx="2691897" cy="120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79" y="1481556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itle 3"/>
          <p:cNvSpPr>
            <a:spLocks noGrp="1"/>
          </p:cNvSpPr>
          <p:nvPr>
            <p:ph type="title"/>
          </p:nvPr>
        </p:nvSpPr>
        <p:spPr>
          <a:xfrm>
            <a:off x="1547813" y="873919"/>
            <a:ext cx="6001941" cy="529829"/>
          </a:xfrm>
        </p:spPr>
        <p:txBody>
          <a:bodyPr>
            <a:normAutofit fontScale="90000"/>
          </a:bodyPr>
          <a:lstStyle/>
          <a:p>
            <a:r>
              <a:rPr lang="bg-BG" altLang="en-US" b="1" smtClean="0">
                <a:solidFill>
                  <a:srgbClr val="FF0000"/>
                </a:solidFill>
              </a:rPr>
              <a:t>Честит празник, мамо!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46" y="1138833"/>
            <a:ext cx="2619375" cy="196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6" y="3621634"/>
            <a:ext cx="2646759" cy="19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1" y="4131115"/>
            <a:ext cx="23479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2" y="1579960"/>
            <a:ext cx="155143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4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Текстово поле 1"/>
          <p:cNvSpPr txBox="1">
            <a:spLocks noChangeArrowheads="1"/>
          </p:cNvSpPr>
          <p:nvPr/>
        </p:nvSpPr>
        <p:spPr bwMode="auto">
          <a:xfrm>
            <a:off x="3203575" y="-19050"/>
            <a:ext cx="594042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bg-BG" altLang="bg-BG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 </a:t>
            </a: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ПРАЗНИЦИ: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cor"/>
                <a:ea typeface="+mn-ea"/>
                <a:cs typeface="+mn-cs"/>
              </a:rPr>
              <a:t>„Пролетни празници и обичаи“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400" b="1" i="1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ecor"/>
              <a:ea typeface="+mn-ea"/>
              <a:cs typeface="+mn-cs"/>
            </a:endParaRPr>
          </a:p>
        </p:txBody>
      </p:sp>
      <p:pic>
        <p:nvPicPr>
          <p:cNvPr id="22531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/>
          <a:stretch>
            <a:fillRect/>
          </a:stretch>
        </p:blipFill>
        <p:spPr bwMode="auto">
          <a:xfrm>
            <a:off x="0" y="2420938"/>
            <a:ext cx="3708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4"/>
          <a:stretch>
            <a:fillRect/>
          </a:stretch>
        </p:blipFill>
        <p:spPr bwMode="auto">
          <a:xfrm>
            <a:off x="3708400" y="105251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057275"/>
            <a:ext cx="277177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1"/>
          <a:stretch>
            <a:fillRect/>
          </a:stretch>
        </p:blipFill>
        <p:spPr bwMode="auto">
          <a:xfrm>
            <a:off x="3708400" y="3716338"/>
            <a:ext cx="54356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b="8170"/>
          <a:stretch>
            <a:fillRect/>
          </a:stretch>
        </p:blipFill>
        <p:spPr bwMode="auto">
          <a:xfrm>
            <a:off x="0" y="4652963"/>
            <a:ext cx="37084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Картина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901" r="4326" b="4851"/>
          <a:stretch>
            <a:fillRect/>
          </a:stretch>
        </p:blipFill>
        <p:spPr bwMode="auto">
          <a:xfrm>
            <a:off x="0" y="0"/>
            <a:ext cx="37084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0150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Оформление по умолчанию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645</Words>
  <Application>Microsoft Office PowerPoint</Application>
  <PresentationFormat>Презентация на цял екран (4:3)</PresentationFormat>
  <Paragraphs>43</Paragraphs>
  <Slides>16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Comic Sans MS</vt:lpstr>
      <vt:lpstr>Decor</vt:lpstr>
      <vt:lpstr>Times New Roman</vt:lpstr>
      <vt:lpstr>Wingdings</vt:lpstr>
      <vt:lpstr>Оформление по умолчанию</vt:lpstr>
      <vt:lpstr>1_Оформление по умолчанию</vt:lpstr>
      <vt:lpstr>2_Оформление по умолчанию</vt:lpstr>
      <vt:lpstr>Тема на Office</vt:lpstr>
      <vt:lpstr>3_Оформление по умолчанию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Развлечение на т: „На гости при чичо Доктор“ – 28.10.2020г.</vt:lpstr>
      <vt:lpstr>Честит празник, мамо!</vt:lpstr>
      <vt:lpstr>Презентация на PowerPoint</vt:lpstr>
      <vt:lpstr>Презентация на PowerPoint</vt:lpstr>
      <vt:lpstr>Карнавал на плодовете и зеленчуците с изработени от семействата костюми – 04.02.2021г.</vt:lpstr>
      <vt:lpstr>Презентация на PowerPoint</vt:lpstr>
      <vt:lpstr>Открита ситуация „Цветята и растенията в моята градина“ – 21.04.2021г.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15</cp:revision>
  <dcterms:created xsi:type="dcterms:W3CDTF">2006-08-16T00:00:00Z</dcterms:created>
  <dcterms:modified xsi:type="dcterms:W3CDTF">2021-07-02T11:49:29Z</dcterms:modified>
</cp:coreProperties>
</file>